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13" r:id="rId6"/>
    <p:sldId id="259" r:id="rId7"/>
    <p:sldId id="324" r:id="rId8"/>
    <p:sldId id="326" r:id="rId9"/>
    <p:sldId id="327" r:id="rId10"/>
    <p:sldId id="328" r:id="rId11"/>
    <p:sldId id="329" r:id="rId12"/>
    <p:sldId id="330" r:id="rId13"/>
    <p:sldId id="333" r:id="rId14"/>
    <p:sldId id="332" r:id="rId15"/>
    <p:sldId id="334" r:id="rId16"/>
    <p:sldId id="338" r:id="rId17"/>
    <p:sldId id="344" r:id="rId18"/>
    <p:sldId id="345" r:id="rId19"/>
    <p:sldId id="346" r:id="rId20"/>
    <p:sldId id="347" r:id="rId21"/>
    <p:sldId id="348" r:id="rId22"/>
    <p:sldId id="349" r:id="rId23"/>
    <p:sldId id="322" r:id="rId24"/>
    <p:sldId id="337" r:id="rId25"/>
    <p:sldId id="355" r:id="rId26"/>
  </p:sldIdLst>
  <p:sldSz cx="12192000" cy="6858000"/>
  <p:notesSz cx="6858000" cy="9144000"/>
  <p:embeddedFontLst>
    <p:embeddedFont>
      <p:font typeface="HYShuSongErJ" panose="02010600000101010101" pitchFamily="2" charset="-122"/>
      <p:regular r:id="rId30"/>
    </p:embeddedFont>
    <p:embeddedFont>
      <p:font typeface="Source Sans Pro Bold" panose="020B0703030403020204" pitchFamily="34" charset="0"/>
      <p:bold r:id="rId31"/>
      <p:boldItalic r:id="rId32"/>
    </p:embeddedFont>
    <p:embeddedFont>
      <p:font typeface="Montserrat" panose="00000500000000000000"/>
      <p:regular r:id="rId33"/>
      <p:bold r:id="rId34"/>
      <p:italic r:id="rId35"/>
      <p:boldItalic r:id="rId36"/>
    </p:embeddedFont>
  </p:embeddedFontLst>
  <p:custDataLst>
    <p:tags r:id="rId3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A3DE"/>
    <a:srgbClr val="D3CBB8"/>
    <a:srgbClr val="C6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81"/>
    <p:restoredTop sz="94536"/>
  </p:normalViewPr>
  <p:slideViewPr>
    <p:cSldViewPr snapToGrid="0" snapToObjects="1">
      <p:cViewPr varScale="1">
        <p:scale>
          <a:sx n="94" d="100"/>
          <a:sy n="94" d="100"/>
        </p:scale>
        <p:origin x="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21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Shape 1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8" name="Shape 1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Shape 16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" name="Shape 16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" name="Shape 16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" name="Shape 1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4959927" y="524656"/>
            <a:ext cx="6633814" cy="5807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Shape 17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" name="Shape 1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" name="Shape 1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85" name="Shape 18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" name="Shape 1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8" name="Shape 1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3" name="Shape 1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4" name="Shape 1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9" name="Shape 1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" name="Shape 2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4959927" y="524656"/>
            <a:ext cx="6633814" cy="5807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5624368" y="1093788"/>
            <a:ext cx="3519632" cy="3519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Shape 16"/>
          <p:cNvSpPr>
            <a:spLocks noGrp="1"/>
          </p:cNvSpPr>
          <p:nvPr>
            <p:ph type="pic" idx="3"/>
          </p:nvPr>
        </p:nvSpPr>
        <p:spPr>
          <a:xfrm>
            <a:off x="9448833" y="2773345"/>
            <a:ext cx="1840075" cy="1840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Shape 22"/>
          <p:cNvSpPr>
            <a:spLocks noGrp="1"/>
          </p:cNvSpPr>
          <p:nvPr>
            <p:ph type="pic" idx="2"/>
          </p:nvPr>
        </p:nvSpPr>
        <p:spPr>
          <a:xfrm>
            <a:off x="1257300" y="990600"/>
            <a:ext cx="4838700" cy="48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612804" y="524656"/>
            <a:ext cx="10980937" cy="29043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Shape 28"/>
          <p:cNvSpPr>
            <a:spLocks noGrp="1"/>
          </p:cNvSpPr>
          <p:nvPr>
            <p:ph type="pic" idx="2"/>
          </p:nvPr>
        </p:nvSpPr>
        <p:spPr>
          <a:xfrm>
            <a:off x="612805" y="3429000"/>
            <a:ext cx="10980936" cy="29028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Custom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pic" idx="2"/>
          </p:nvPr>
        </p:nvSpPr>
        <p:spPr>
          <a:xfrm>
            <a:off x="612775" y="523875"/>
            <a:ext cx="10980738" cy="290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Custom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pic" idx="2"/>
          </p:nvPr>
        </p:nvSpPr>
        <p:spPr>
          <a:xfrm>
            <a:off x="4126229" y="523875"/>
            <a:ext cx="7467283" cy="5808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8206740" y="991774"/>
            <a:ext cx="2971800" cy="4941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" name="Shape 65"/>
          <p:cNvSpPr>
            <a:spLocks noGrp="1"/>
          </p:cNvSpPr>
          <p:nvPr>
            <p:ph type="pic" idx="3"/>
          </p:nvPr>
        </p:nvSpPr>
        <p:spPr>
          <a:xfrm>
            <a:off x="5623560" y="991774"/>
            <a:ext cx="2506980" cy="242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" name="Shape 66"/>
          <p:cNvSpPr>
            <a:spLocks noGrp="1"/>
          </p:cNvSpPr>
          <p:nvPr>
            <p:ph type="pic" idx="4"/>
          </p:nvPr>
        </p:nvSpPr>
        <p:spPr>
          <a:xfrm>
            <a:off x="5623560" y="3507548"/>
            <a:ext cx="2506980" cy="242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ID"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ID" sz="1200" b="0" i="0" u="none" strike="noStrike" cap="none">
              <a:solidFill>
                <a:srgbClr val="8888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tags" Target="../tags/tag14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tags" Target="../tags/tag15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tags" Target="../tags/tag16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17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tags" Target="../tags/tag18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5.png"/><Relationship Id="rId7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tags" Target="../tags/tag20.xml"/><Relationship Id="rId4" Type="http://schemas.openxmlformats.org/officeDocument/2006/relationships/image" Target="../media/image26.png"/><Relationship Id="rId3" Type="http://schemas.openxmlformats.org/officeDocument/2006/relationships/tags" Target="../tags/tag19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644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95" y="1172210"/>
            <a:ext cx="1812290" cy="4284980"/>
          </a:xfrm>
          <a:prstGeom prst="rect">
            <a:avLst/>
          </a:prstGeom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8331579" y="1068787"/>
            <a:ext cx="613410" cy="4491789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2800" spc="600" dirty="0">
                <a:latin typeface="HYShuSongErJ" panose="02010600000101010101" pitchFamily="2" charset="-122"/>
                <a:ea typeface="HYShuSongErJ" panose="02010600000101010101" pitchFamily="2" charset="-122"/>
              </a:rPr>
              <a:t>学生成绩信息管系统</a:t>
            </a:r>
            <a:endParaRPr kumimoji="1" lang="zh-CN" altLang="en-US" sz="2800" spc="6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24126" y="801890"/>
            <a:ext cx="521335" cy="4056610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endParaRPr kumimoji="1" lang="zh-CN" altLang="en-US" sz="2200" spc="3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80542" y="1548649"/>
            <a:ext cx="675005" cy="3760585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kumimoji="1" lang="en-US" altLang="zh-CN" sz="1600" spc="300" dirty="0">
                <a:latin typeface="HYShuSongErJ" panose="02010600000101010101" pitchFamily="2" charset="-122"/>
                <a:ea typeface="HYShuSongErJ" panose="02010600000101010101" pitchFamily="2" charset="-122"/>
              </a:rPr>
              <a:t>Student Grade Information Management System</a:t>
            </a:r>
            <a:endParaRPr kumimoji="1" lang="en-US" altLang="zh-CN" sz="1600" spc="3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9090" y="3796665"/>
            <a:ext cx="5266690" cy="993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b="1">
                <a:sym typeface="+mn-ea"/>
              </a:rPr>
              <a:t>  </a:t>
            </a:r>
            <a:r>
              <a:rPr lang="zh-CN" altLang="en-US" sz="4000" b="1">
                <a:sym typeface="+mn-ea"/>
              </a:rPr>
              <a:t>小组成员：</a:t>
            </a:r>
            <a:endParaRPr lang="zh-CN" altLang="en-US" sz="4000" b="1"/>
          </a:p>
          <a:p>
            <a:r>
              <a:rPr lang="en-US" altLang="zh-CN" sz="4000" b="1">
                <a:sym typeface="+mn-ea"/>
              </a:rPr>
              <a:t> </a:t>
            </a:r>
            <a:r>
              <a:rPr lang="zh-CN" altLang="en-US" sz="4000" b="1">
                <a:sym typeface="+mn-ea"/>
              </a:rPr>
              <a:t>刘建鑫</a:t>
            </a:r>
            <a:r>
              <a:rPr lang="en-US" altLang="zh-CN" sz="4000" b="1">
                <a:sym typeface="+mn-ea"/>
              </a:rPr>
              <a:t>  </a:t>
            </a:r>
            <a:r>
              <a:rPr lang="zh-CN" altLang="en-US" sz="4000" b="1">
                <a:sym typeface="+mn-ea"/>
              </a:rPr>
              <a:t>李福</a:t>
            </a:r>
            <a:r>
              <a:rPr lang="zh-CN" altLang="en-US" sz="4000" b="1">
                <a:sym typeface="+mn-ea"/>
              </a:rPr>
              <a:t>琳</a:t>
            </a:r>
            <a:endParaRPr lang="zh-CN" altLang="en-US" sz="4000" b="1">
              <a:sym typeface="+mn-ea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485" y="1816735"/>
            <a:ext cx="3199765" cy="423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427480"/>
            <a:ext cx="4861560" cy="315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45" y="1297305"/>
            <a:ext cx="5487035" cy="359854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485" y="1816735"/>
            <a:ext cx="3199765" cy="423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10" y="701040"/>
            <a:ext cx="7861300" cy="545592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180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8585" y="579120"/>
            <a:ext cx="605155" cy="1555115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成绩分析</a:t>
            </a: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485" y="2379345"/>
            <a:ext cx="3199765" cy="423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数据管理</a:t>
            </a:r>
            <a:endParaRPr lang="zh-CN" altLang="en-US" sz="2400"/>
          </a:p>
          <a:p>
            <a:r>
              <a:rPr lang="en-US" altLang="zh-CN" sz="2400"/>
              <a:t> Excel</a:t>
            </a:r>
            <a:r>
              <a:rPr lang="zh-CN" altLang="en-US" sz="2400"/>
              <a:t>格式导入导出</a:t>
            </a:r>
            <a:endParaRPr lang="zh-CN" altLang="en-US" sz="2400"/>
          </a:p>
          <a:p>
            <a:r>
              <a:rPr lang="en-US" altLang="zh-CN" sz="2400"/>
              <a:t> </a:t>
            </a:r>
            <a:r>
              <a:rPr lang="zh-CN" altLang="en-US" sz="2400"/>
              <a:t>数据备份与恢复</a:t>
            </a:r>
            <a:endParaRPr lang="zh-CN" altLang="en-US" sz="2400"/>
          </a:p>
          <a:p>
            <a:r>
              <a:rPr lang="en-US" altLang="zh-CN" sz="2400"/>
              <a:t> </a:t>
            </a:r>
            <a:r>
              <a:rPr lang="zh-CN" altLang="en-US" sz="2400"/>
              <a:t>自定义科目和考试类型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20" y="1816735"/>
            <a:ext cx="3298825" cy="3009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0" y="1054100"/>
            <a:ext cx="4466590" cy="453453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35" y="1015632"/>
            <a:ext cx="1495338" cy="417303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835845" y="1956794"/>
            <a:ext cx="675005" cy="3116398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3200" spc="600" dirty="0">
                <a:latin typeface="HYShuSongErJ" panose="02010600000101010101" pitchFamily="2" charset="-122"/>
                <a:ea typeface="HYShuSongErJ" panose="02010600000101010101" pitchFamily="2" charset="-122"/>
                <a:sym typeface="+mn-ea"/>
              </a:rPr>
              <a:t>关键代码</a:t>
            </a:r>
            <a:r>
              <a:rPr kumimoji="1" lang="zh-CN" altLang="en-US" sz="3200" spc="600" dirty="0">
                <a:latin typeface="HYShuSongErJ" panose="02010600000101010101" pitchFamily="2" charset="-122"/>
                <a:ea typeface="HYShuSongErJ" panose="02010600000101010101" pitchFamily="2" charset="-122"/>
                <a:sym typeface="+mn-ea"/>
              </a:rPr>
              <a:t>讲解</a:t>
            </a:r>
            <a:endParaRPr kumimoji="1" lang="zh-CN" altLang="en-US" sz="3200" spc="600" dirty="0">
              <a:latin typeface="HYShuSongErJ" panose="02010600000101010101" pitchFamily="2" charset="-122"/>
              <a:ea typeface="HYShuSongErJ" panose="02010600000101010101" pitchFamily="2" charset="-122"/>
              <a:sym typeface="+mn-ea"/>
            </a:endParaRPr>
          </a:p>
        </p:txBody>
      </p:sp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1. 用户管理功能（注册/登录/权限）</a:t>
            </a:r>
            <a:endParaRPr lang="zh-CN" altLang="en-US" sz="2400"/>
          </a:p>
          <a:p>
            <a:r>
              <a:rPr lang="zh-CN" altLang="en-US" sz="2400"/>
              <a:t>代码片段（models.py &amp; logic.py）</a:t>
            </a:r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205" y="1620520"/>
            <a:ext cx="7033260" cy="3086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31785" y="145986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用户信息用User类封装。</a:t>
            </a:r>
            <a:endParaRPr lang="zh-CN" altLang="en-US" sz="2400"/>
          </a:p>
          <a:p>
            <a:r>
              <a:rPr lang="zh-CN" altLang="en-US" sz="2400"/>
              <a:t>注册时校验用户名唯一，密码加密存储，保证安全性。</a:t>
            </a:r>
            <a:endParaRPr lang="zh-CN" altLang="en-US" sz="2400"/>
          </a:p>
          <a:p>
            <a:r>
              <a:rPr lang="zh-CN" altLang="en-US" sz="2400"/>
              <a:t>登录时对比加密后的密码，防止明文泄露。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2. 学生信息管理</a:t>
            </a:r>
            <a:endParaRPr lang="zh-CN" altLang="en-US" sz="2400"/>
          </a:p>
          <a:p>
            <a:r>
              <a:rPr lang="zh-CN" altLang="en-US" sz="2400"/>
              <a:t>代码片段（models.py &amp; logic.py）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190740" y="174815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 学生信息用Student类封装，便于管理和扩展。</a:t>
            </a:r>
            <a:endParaRPr lang="zh-CN" altLang="en-US" sz="2400"/>
          </a:p>
          <a:p>
            <a:r>
              <a:rPr lang="zh-CN" altLang="en-US" sz="2400"/>
              <a:t>    支持添加、删除、修改、查询等操作，所有变更实时保存到JSON文件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0285" y="1910715"/>
            <a:ext cx="5581650" cy="313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    3.成绩管理与多条件查询</a:t>
            </a:r>
            <a:endParaRPr lang="zh-CN" altLang="en-US" sz="2400"/>
          </a:p>
          <a:p>
            <a:r>
              <a:rPr lang="zh-CN" altLang="en-US" sz="2400"/>
              <a:t>    代码片段（logic.py）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190740" y="174815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  <a:p>
            <a:r>
              <a:rPr lang="zh-CN" altLang="en-US" sz="2400"/>
              <a:t>    成绩以列表形式存储，每条记录包含学号、科目、分数、考试类型等。</a:t>
            </a:r>
            <a:endParaRPr lang="zh-CN" altLang="en-US" sz="2400"/>
          </a:p>
          <a:p>
            <a:r>
              <a:rPr lang="zh-CN" altLang="en-US" sz="2400"/>
              <a:t>    查询功能支持多条件筛选，灵活高效。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3785" y="1938020"/>
            <a:ext cx="5730240" cy="259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   4 成绩统计与可视化</a:t>
            </a:r>
            <a:endParaRPr lang="zh-CN" altLang="en-US" sz="2400"/>
          </a:p>
          <a:p>
            <a:r>
              <a:rPr lang="zh-CN" altLang="en-US" sz="2400"/>
              <a:t>代码片段（logic.py &amp; gui.py）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190740" y="174815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    用pandas进行数据统计，快速得到平均分、最高分等。</a:t>
            </a:r>
            <a:endParaRPr lang="zh-CN" altLang="en-US" sz="2400"/>
          </a:p>
          <a:p>
            <a:r>
              <a:rPr lang="zh-CN" altLang="en-US" sz="2400"/>
              <a:t>    用matplotlib绘制成绩分布图，直观展示数据。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0925" y="1748155"/>
            <a:ext cx="5212080" cy="394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    5数据导入导出（Excel）</a:t>
            </a:r>
            <a:endParaRPr lang="zh-CN" altLang="en-US" sz="2400"/>
          </a:p>
          <a:p>
            <a:r>
              <a:rPr lang="zh-CN" altLang="en-US" sz="2400"/>
              <a:t>    代码片段（logic.py）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190740" y="174815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利用pandas的to_excel和read_excel实现数据的批量导入导出，方便与其他系统对接。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940" y="1748155"/>
            <a:ext cx="4937125" cy="3138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6.</a:t>
            </a:r>
            <a:r>
              <a:rPr lang="zh-CN" altLang="en-US" sz="2400"/>
              <a:t>图形界面（GUI）实现</a:t>
            </a:r>
            <a:endParaRPr lang="zh-CN" altLang="en-US" sz="2400"/>
          </a:p>
          <a:p>
            <a:r>
              <a:rPr lang="zh-CN" altLang="en-US" sz="2400"/>
              <a:t>        代码片段 gui.py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190740" y="1748155"/>
            <a:ext cx="3382645" cy="255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使用tkinter实现多窗口、表格、按钮等，界面友好。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7100" y="2103120"/>
            <a:ext cx="5707380" cy="265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500742" y="337457"/>
            <a:ext cx="11190515" cy="6183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sym typeface="Arial" panose="020B0604020202020204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2"/>
            </p:custDataLst>
          </p:nvPr>
        </p:nvSpPr>
        <p:spPr>
          <a:xfrm flipH="1">
            <a:off x="2539806" y="2858037"/>
            <a:ext cx="25052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pc="600" dirty="0">
                <a:latin typeface="HYShuSongErJ" panose="02010600000101010101" pitchFamily="2" charset="-122"/>
                <a:ea typeface="HYShuSongErJ" panose="02010600000101010101" pitchFamily="2" charset="-122"/>
              </a:rPr>
              <a:t>系统简介</a:t>
            </a:r>
            <a:endParaRPr kumimoji="1" lang="zh-CN" altLang="en-US" sz="2400" spc="600" dirty="0">
              <a:solidFill>
                <a:srgbClr val="000000"/>
              </a:solidFill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 flipH="1">
            <a:off x="7828773" y="2858037"/>
            <a:ext cx="22992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功能</a:t>
            </a:r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介绍</a:t>
            </a:r>
            <a:endParaRPr kumimoji="1" lang="zh-CN" altLang="en-US" sz="2400" spc="600" dirty="0">
              <a:solidFill>
                <a:srgbClr val="000000"/>
              </a:solidFill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 flipH="1">
            <a:off x="2736021" y="4748839"/>
            <a:ext cx="25052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关键代码</a:t>
            </a:r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讲解</a:t>
            </a:r>
            <a:endParaRPr kumimoji="1" lang="zh-CN" altLang="en-US" sz="2400" spc="600" dirty="0">
              <a:solidFill>
                <a:srgbClr val="000000"/>
              </a:solidFill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 flipH="1">
            <a:off x="7743683" y="4748839"/>
            <a:ext cx="22992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成果</a:t>
            </a:r>
            <a:r>
              <a:rPr kumimoji="1" lang="zh-CN" altLang="en-US" sz="2400" spc="600" dirty="0">
                <a:solidFill>
                  <a:srgbClr val="000000"/>
                </a:solidFill>
                <a:latin typeface="HYShuSongErJ" panose="02010600000101010101" pitchFamily="2" charset="-122"/>
                <a:ea typeface="HYShuSongErJ" panose="02010600000101010101" pitchFamily="2" charset="-122"/>
              </a:rPr>
              <a:t>演示</a:t>
            </a:r>
            <a:endParaRPr kumimoji="1" lang="zh-CN" altLang="en-US" sz="2400" spc="600" dirty="0">
              <a:solidFill>
                <a:srgbClr val="000000"/>
              </a:solidFill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88216" y="314955"/>
            <a:ext cx="939354" cy="206035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18" y="2657982"/>
            <a:ext cx="1062832" cy="108338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70" y="2657982"/>
            <a:ext cx="1062832" cy="108338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18" y="4517064"/>
            <a:ext cx="1062832" cy="108338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70" y="4517064"/>
            <a:ext cx="1062832" cy="1083385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5646908" y="1028116"/>
            <a:ext cx="100540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YShuSongErJ" panose="02010600000101010101" pitchFamily="2" charset="-122"/>
                <a:ea typeface="HYShuSongErJ" panose="02010600000101010101" pitchFamily="2" charset="-122"/>
              </a:rPr>
              <a:t>目录</a:t>
            </a:r>
            <a:endParaRPr kumimoji="1" lang="zh-CN" altLang="en-US" sz="32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12"/>
            </p:custDataLst>
          </p:nvPr>
        </p:nvSpPr>
        <p:spPr>
          <a:xfrm>
            <a:off x="1711704" y="285817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YShuSongErJ" panose="02010600000101010101" pitchFamily="2" charset="-122"/>
                <a:ea typeface="HYShuSongErJ" panose="02010600000101010101" pitchFamily="2" charset="-122"/>
              </a:rPr>
              <a:t>壹</a:t>
            </a:r>
            <a:endParaRPr kumimoji="1" lang="zh-CN" altLang="en-US" sz="32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13"/>
            </p:custDataLst>
          </p:nvPr>
        </p:nvSpPr>
        <p:spPr>
          <a:xfrm>
            <a:off x="6905212" y="284581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YShuSongErJ" panose="02010600000101010101" pitchFamily="2" charset="-122"/>
                <a:ea typeface="HYShuSongErJ" panose="02010600000101010101" pitchFamily="2" charset="-122"/>
              </a:rPr>
              <a:t>贰</a:t>
            </a:r>
            <a:endParaRPr kumimoji="1" lang="zh-CN" altLang="en-US" sz="32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6" name="文本框 55"/>
          <p:cNvSpPr txBox="1"/>
          <p:nvPr>
            <p:custDataLst>
              <p:tags r:id="rId14"/>
            </p:custDataLst>
          </p:nvPr>
        </p:nvSpPr>
        <p:spPr>
          <a:xfrm>
            <a:off x="6905212" y="468634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YShuSongErJ" panose="02010600000101010101" pitchFamily="2" charset="-122"/>
                <a:ea typeface="HYShuSongErJ" panose="02010600000101010101" pitchFamily="2" charset="-122"/>
              </a:rPr>
              <a:t>肆</a:t>
            </a:r>
            <a:endParaRPr kumimoji="1" lang="zh-CN" altLang="en-US" sz="32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15"/>
            </p:custDataLst>
          </p:nvPr>
        </p:nvSpPr>
        <p:spPr>
          <a:xfrm>
            <a:off x="1737251" y="470835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YShuSongErJ" panose="02010600000101010101" pitchFamily="2" charset="-122"/>
                <a:ea typeface="HYShuSongErJ" panose="02010600000101010101" pitchFamily="2" charset="-122"/>
              </a:rPr>
              <a:t>叁</a:t>
            </a:r>
            <a:endParaRPr kumimoji="1" lang="zh-CN" altLang="en-US" sz="32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34" name="Shape 234"/>
          <p:cNvSpPr txBox="1"/>
          <p:nvPr/>
        </p:nvSpPr>
        <p:spPr>
          <a:xfrm>
            <a:off x="6262915" y="2256757"/>
            <a:ext cx="5021942" cy="3733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lvl="0">
              <a:lnSpc>
                <a:spcPct val="150000"/>
              </a:lnSpc>
            </a:pPr>
            <a:endParaRPr lang="en-ID" sz="9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Rectangle 1" descr="Slide Number Placeholder 5"/>
          <p:cNvSpPr/>
          <p:nvPr/>
        </p:nvSpPr>
        <p:spPr bwMode="auto">
          <a:xfrm>
            <a:off x="11564181" y="676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676910"/>
            <a:ext cx="5189855" cy="1447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/>
              <a:t>7</a:t>
            </a:r>
            <a:r>
              <a:rPr sz="2400"/>
              <a:t>其他功能（如权限控制、异常处理、自定义科目 / 考试类型等）</a:t>
            </a:r>
            <a:endParaRPr sz="2400"/>
          </a:p>
          <a:p>
            <a:r>
              <a:rPr sz="2400"/>
              <a:t>            代码片段（logic.py &amp; gui.py）</a:t>
            </a:r>
            <a:endParaRPr sz="2400"/>
          </a:p>
        </p:txBody>
      </p:sp>
      <p:sp>
        <p:nvSpPr>
          <p:cNvPr id="9" name="文本框 8"/>
          <p:cNvSpPr txBox="1"/>
          <p:nvPr/>
        </p:nvSpPr>
        <p:spPr>
          <a:xfrm>
            <a:off x="6954520" y="2590165"/>
            <a:ext cx="3638550" cy="1106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</a:t>
            </a:r>
            <a:r>
              <a:rPr lang="zh-CN" altLang="en-US" sz="2400"/>
              <a:t>支持动态添加科目和考试类型，系统更灵活。</a:t>
            </a:r>
            <a:endParaRPr lang="zh-CN" altLang="en-US" sz="2400"/>
          </a:p>
          <a:p>
            <a:r>
              <a:rPr lang="en-US" altLang="zh-CN" sz="2400"/>
              <a:t>  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33830" y="2124075"/>
            <a:ext cx="4274185" cy="127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05635" y="3542030"/>
            <a:ext cx="3526155" cy="170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415870" y="5430751"/>
            <a:ext cx="78457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endParaRPr kumimoji="1" lang="zh-CN" altLang="en-US" sz="2000" spc="6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06" y="846002"/>
            <a:ext cx="1495338" cy="417303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867424" y="1623419"/>
            <a:ext cx="675005" cy="3116398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3200" spc="600" dirty="0">
                <a:latin typeface="HYShuSongErJ" panose="02010600000101010101" pitchFamily="2" charset="-122"/>
                <a:ea typeface="HYShuSongErJ" panose="02010600000101010101" pitchFamily="2" charset="-122"/>
              </a:rPr>
              <a:t>成果演示</a:t>
            </a:r>
            <a:endParaRPr kumimoji="1" lang="zh-CN" altLang="en-US" sz="3200" spc="6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8" name="Rectangle 1" descr="Slide Number Placeholder 5"/>
          <p:cNvSpPr/>
          <p:nvPr/>
        </p:nvSpPr>
        <p:spPr bwMode="auto">
          <a:xfrm>
            <a:off x="11392297" y="549810"/>
            <a:ext cx="302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12" name="Rectangle 1" descr="Slide Number Placeholder 5"/>
          <p:cNvSpPr/>
          <p:nvPr/>
        </p:nvSpPr>
        <p:spPr bwMode="auto">
          <a:xfrm>
            <a:off x="11544697" y="702210"/>
            <a:ext cx="302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485" y="1816735"/>
            <a:ext cx="3199765" cy="423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</p:txBody>
      </p:sp>
      <p:pic>
        <p:nvPicPr>
          <p:cNvPr id="4" name="2025-06-19 13-25-0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3880" y="991870"/>
            <a:ext cx="8234045" cy="506031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415870" y="5430751"/>
            <a:ext cx="78457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endParaRPr kumimoji="1" lang="zh-CN" altLang="en-US" sz="2000" spc="600" dirty="0">
              <a:latin typeface="HYShuSongErJ" panose="02010600000101010101" pitchFamily="2" charset="-122"/>
              <a:ea typeface="HYShuSongErJ" panose="02010600000101010101" pitchFamily="2" charset="-122"/>
            </a:endParaRPr>
          </a:p>
        </p:txBody>
      </p:sp>
      <p:sp>
        <p:nvSpPr>
          <p:cNvPr id="58" name="Rectangle 1" descr="Slide Number Placeholder 5"/>
          <p:cNvSpPr/>
          <p:nvPr/>
        </p:nvSpPr>
        <p:spPr bwMode="auto">
          <a:xfrm>
            <a:off x="11392297" y="549810"/>
            <a:ext cx="302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12" name="Rectangle 1" descr="Slide Number Placeholder 5"/>
          <p:cNvSpPr/>
          <p:nvPr/>
        </p:nvSpPr>
        <p:spPr bwMode="auto">
          <a:xfrm>
            <a:off x="11544697" y="702210"/>
            <a:ext cx="302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35755" y="2286000"/>
            <a:ext cx="46501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/>
              <a:t>感谢观看！</a:t>
            </a:r>
            <a:endParaRPr lang="zh-CN" altLang="en-US" sz="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35" y="1015632"/>
            <a:ext cx="1495338" cy="417303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835845" y="1697079"/>
            <a:ext cx="675005" cy="3116398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3200" spc="600" dirty="0">
                <a:latin typeface="HYShuSongErJ" panose="02010600000101010101" pitchFamily="2" charset="-122"/>
                <a:ea typeface="HYShuSongErJ" panose="02010600000101010101" pitchFamily="2" charset="-122"/>
                <a:sym typeface="+mn-ea"/>
              </a:rPr>
              <a:t>系统简介</a:t>
            </a:r>
            <a:endParaRPr kumimoji="1" lang="zh-CN" altLang="en-US" sz="3200" spc="600" dirty="0">
              <a:latin typeface="HYShuSongErJ" panose="02010600000101010101" pitchFamily="2" charset="-122"/>
              <a:ea typeface="HYShuSongErJ" panose="02010600000101010101" pitchFamily="2" charset="-122"/>
              <a:sym typeface="+mn-ea"/>
            </a:endParaRPr>
          </a:p>
        </p:txBody>
      </p:sp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11730" y="-454660"/>
            <a:ext cx="605155" cy="3622040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学生成绩管理</a:t>
            </a: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系统简介</a:t>
            </a:r>
            <a:endParaRPr lang="en-ID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3605" y="2555240"/>
            <a:ext cx="42506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本系统是</a:t>
            </a:r>
            <a:r>
              <a:rPr lang="zh-CN" altLang="en-US" sz="2400">
                <a:sym typeface="+mn-ea"/>
              </a:rPr>
              <a:t>一个基于</a:t>
            </a:r>
            <a:r>
              <a:rPr lang="en-US" altLang="zh-CN" sz="2400">
                <a:sym typeface="+mn-ea"/>
              </a:rPr>
              <a:t>Python</a:t>
            </a:r>
            <a:r>
              <a:rPr lang="zh-CN" altLang="en-US" sz="2400"/>
              <a:t>面向学校和教师的智能化成绩管理工具，支持学生信息管理、成绩录入与查询、统计分析、成绩可视化、数据导入导出等功能。系统采用图形化界面，操作简便，能够有效提升成绩管理的效率和准确性，适用于日常教学和数据分析场景。</a:t>
            </a:r>
            <a:r>
              <a:rPr lang="en-US" altLang="zh-CN" sz="2400"/>
              <a:t> 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115" y="1297940"/>
            <a:ext cx="5975985" cy="432117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35" y="1015632"/>
            <a:ext cx="1495338" cy="417303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835845" y="1697079"/>
            <a:ext cx="675005" cy="3116398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3200" spc="600" dirty="0">
                <a:latin typeface="HYShuSongErJ" panose="02010600000101010101" pitchFamily="2" charset="-122"/>
                <a:ea typeface="HYShuSongErJ" panose="02010600000101010101" pitchFamily="2" charset="-122"/>
                <a:sym typeface="+mn-ea"/>
              </a:rPr>
              <a:t>功能介绍</a:t>
            </a:r>
            <a:endParaRPr kumimoji="1" lang="zh-CN" altLang="en-US" sz="3200" spc="600" dirty="0">
              <a:latin typeface="HYShuSongErJ" panose="02010600000101010101" pitchFamily="2" charset="-122"/>
              <a:ea typeface="HYShuSongErJ" panose="02010600000101010101" pitchFamily="2" charset="-122"/>
              <a:sym typeface="+mn-ea"/>
            </a:endParaRPr>
          </a:p>
        </p:txBody>
      </p:sp>
      <p:sp>
        <p:nvSpPr>
          <p:cNvPr id="5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4775" y="582930"/>
            <a:ext cx="649605" cy="1591945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ID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用户管理</a:t>
            </a:r>
            <a:endParaRPr lang="zh-CN" altLang="en-ID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8035" y="2370455"/>
            <a:ext cx="2382520" cy="350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教师注册与登录</a:t>
            </a:r>
            <a:endParaRPr lang="zh-CN" altLang="en-US" sz="2400"/>
          </a:p>
          <a:p>
            <a:r>
              <a:rPr lang="zh-CN" altLang="en-US" sz="2400"/>
              <a:t>验证码安全验证</a:t>
            </a:r>
            <a:endParaRPr lang="zh-CN" altLang="en-US" sz="2400"/>
          </a:p>
          <a:p>
            <a:r>
              <a:rPr lang="zh-CN" altLang="en-US" sz="2400"/>
              <a:t>密码加密存储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555" y="1363345"/>
            <a:ext cx="5289550" cy="3661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230" y="1363345"/>
            <a:ext cx="3194050" cy="372237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8585" y="579120"/>
            <a:ext cx="605155" cy="1555115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学生管理</a:t>
            </a: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3605" y="2555240"/>
            <a:ext cx="42506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- </a:t>
            </a:r>
            <a:r>
              <a:rPr lang="zh-CN" altLang="en-US" sz="2400"/>
              <a:t>学生信息增删改查</a:t>
            </a:r>
            <a:endParaRPr lang="zh-CN" altLang="en-US" sz="2400"/>
          </a:p>
          <a:p>
            <a:r>
              <a:rPr lang="en-US" altLang="zh-CN" sz="2400"/>
              <a:t>- </a:t>
            </a:r>
            <a:r>
              <a:rPr lang="zh-CN" altLang="en-US" sz="2400"/>
              <a:t>学生信息搜索</a:t>
            </a:r>
            <a:endParaRPr lang="zh-CN" altLang="en-US" sz="2400"/>
          </a:p>
          <a:p>
            <a:r>
              <a:rPr lang="en-US" altLang="zh-CN" sz="2400"/>
              <a:t>- </a:t>
            </a:r>
            <a:r>
              <a:rPr lang="zh-CN" altLang="en-US" sz="2400"/>
              <a:t>批量导入导出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540" y="1007110"/>
            <a:ext cx="7317105" cy="503745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8585" y="579120"/>
            <a:ext cx="605155" cy="1555115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成绩管理</a:t>
            </a: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3605" y="2555240"/>
            <a:ext cx="42506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</a:t>
            </a:r>
            <a:r>
              <a:rPr lang="zh-CN" altLang="en-US" sz="2400"/>
              <a:t>成绩录入与修改</a:t>
            </a:r>
            <a:endParaRPr lang="zh-CN" altLang="en-US" sz="2400"/>
          </a:p>
          <a:p>
            <a:r>
              <a:rPr lang="en-US" altLang="zh-CN" sz="2400"/>
              <a:t> </a:t>
            </a:r>
            <a:r>
              <a:rPr lang="zh-CN" altLang="en-US" sz="2400"/>
              <a:t>成绩删除</a:t>
            </a:r>
            <a:endParaRPr lang="zh-CN" altLang="en-US" sz="2400"/>
          </a:p>
          <a:p>
            <a:r>
              <a:rPr lang="en-US" altLang="zh-CN" sz="2400"/>
              <a:t> </a:t>
            </a:r>
            <a:r>
              <a:rPr lang="zh-CN" altLang="en-US" sz="2400"/>
              <a:t>多科目支持</a:t>
            </a:r>
            <a:endParaRPr lang="zh-CN" altLang="en-US" sz="2400"/>
          </a:p>
          <a:p>
            <a:r>
              <a:rPr lang="en-US" altLang="zh-CN" sz="2400"/>
              <a:t> </a:t>
            </a:r>
            <a:r>
              <a:rPr lang="zh-CN" altLang="en-US" sz="2400"/>
              <a:t>自定义考试类型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95" y="888365"/>
            <a:ext cx="7480935" cy="521716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180" y="0"/>
            <a:ext cx="12188825" cy="6858000"/>
          </a:xfrm>
          <a:prstGeom prst="rect">
            <a:avLst/>
          </a:prstGeom>
        </p:spPr>
      </p:pic>
      <p:sp>
        <p:nvSpPr>
          <p:cNvPr id="244" name="Shape 244"/>
          <p:cNvSpPr txBox="1"/>
          <p:nvPr/>
        </p:nvSpPr>
        <p:spPr>
          <a:xfrm>
            <a:off x="791981" y="3304206"/>
            <a:ext cx="3530637" cy="819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618865" y="5024501"/>
            <a:ext cx="5670043" cy="78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ID" sz="1000" dirty="0">
              <a:solidFill>
                <a:srgbClr val="7F7F7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Rectangle 1" descr="Slide Number Placeholder 5"/>
          <p:cNvSpPr/>
          <p:nvPr/>
        </p:nvSpPr>
        <p:spPr bwMode="auto">
          <a:xfrm>
            <a:off x="11437181" y="549810"/>
            <a:ext cx="2128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0960" tIns="60960" rIns="60960" bIns="60960" anchor="ctr">
            <a:spAutoFit/>
          </a:bodyPr>
          <a:lstStyle/>
          <a:p>
            <a:pPr algn="ctr"/>
            <a:fld id="{4A19253D-CB6C-664E-8CB8-B65F5E63311B}" type="slidenum">
              <a:rPr lang="zh-CN" altLang="zh-CN">
                <a:solidFill>
                  <a:srgbClr val="C6A46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Source Sans Pro Bold" panose="020B0703030403020204" pitchFamily="34" charset="0"/>
                <a:sym typeface="Source Sans Pro Bold" panose="020B0703030403020204" pitchFamily="34" charset="0"/>
              </a:rPr>
            </a:fld>
            <a:endParaRPr lang="zh-CN" altLang="zh-CN" dirty="0">
              <a:solidFill>
                <a:srgbClr val="C6A46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Source Sans Pro Bold" panose="020B0703030403020204" pitchFamily="34" charset="0"/>
              <a:sym typeface="Source Sans Pro Bold" panose="020B07030304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8585" y="579120"/>
            <a:ext cx="605155" cy="1555115"/>
          </a:xfrm>
          <a:prstGeom prst="rect">
            <a:avLst/>
          </a:prstGeom>
        </p:spPr>
      </p:pic>
      <p:sp>
        <p:nvSpPr>
          <p:cNvPr id="22" name="Shape 231"/>
          <p:cNvSpPr txBox="1"/>
          <p:nvPr/>
        </p:nvSpPr>
        <p:spPr>
          <a:xfrm>
            <a:off x="1035685" y="1156335"/>
            <a:ext cx="329057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CN" altLang="en-US" sz="2000" spc="300" dirty="0">
                <a:solidFill>
                  <a:srgbClr val="3F3F3F"/>
                </a:solidFill>
                <a:latin typeface="HYShuSongErJ" panose="02010600000101010101" pitchFamily="2" charset="-122"/>
                <a:ea typeface="HYShuSongErJ" panose="02010600000101010101" pitchFamily="2" charset="-122"/>
                <a:cs typeface="Montserrat" panose="00000500000000000000"/>
                <a:sym typeface="Montserrat" panose="00000500000000000000"/>
              </a:rPr>
              <a:t>成绩分析</a:t>
            </a: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lang="zh-CN" altLang="en-US" sz="2000" spc="300" dirty="0">
              <a:solidFill>
                <a:srgbClr val="3F3F3F"/>
              </a:solidFill>
              <a:latin typeface="HYShuSongErJ" panose="02010600000101010101" pitchFamily="2" charset="-122"/>
              <a:ea typeface="HYShuSongErJ" panose="0201060000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485" y="1816735"/>
            <a:ext cx="3199765" cy="423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统计分析（平均分、及格率等）</a:t>
            </a:r>
            <a:endParaRPr lang="zh-CN" altLang="en-US" sz="2400"/>
          </a:p>
          <a:p>
            <a:r>
              <a:rPr lang="zh-CN" altLang="en-US" sz="2400"/>
              <a:t>可视化图表（直方图、饼图）</a:t>
            </a:r>
            <a:endParaRPr lang="zh-CN" altLang="en-US" sz="2400"/>
          </a:p>
          <a:p>
            <a:r>
              <a:rPr lang="zh-CN" altLang="en-US" sz="2400"/>
              <a:t>成绩排名</a:t>
            </a:r>
            <a:endParaRPr lang="zh-CN" altLang="en-US" sz="2400"/>
          </a:p>
          <a:p>
            <a:r>
              <a:rPr lang="zh-CN" altLang="en-US" sz="2400"/>
              <a:t>多维度筛选（班级、科目、考试类型）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45" y="741680"/>
            <a:ext cx="7068820" cy="489204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10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11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12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commondata" val="eyJjb3VudCI6MywiaGRpZCI6IjMzMjc1ZGNmOTlkZGZjYWQyOThlYTQ3MmUyZjhhMTc0IiwidXNlckNvdW50IjozfQ=="/>
</p:tagLst>
</file>

<file path=ppt/tags/tag3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4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5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6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7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8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ags/tag9.xml><?xml version="1.0" encoding="utf-8"?>
<p:tagLst xmlns:p="http://schemas.openxmlformats.org/presentationml/2006/main">
  <p:tag name="KSO_WM_DIAGRAM_VIRTUALLY_FRAME" val="{&quot;height&quot;:231.6903149606299,&quot;left&quot;:116.30850393700787,&quot;top&quot;:209.28992125984252,&quot;width&quot;:692.2754330708661}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AED5E4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1071</Words>
  <Application>WPS 演示</Application>
  <PresentationFormat>宽屏</PresentationFormat>
  <Paragraphs>182</Paragraphs>
  <Slides>23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Arial</vt:lpstr>
      <vt:lpstr>HYShuSongErJ</vt:lpstr>
      <vt:lpstr>Source Sans Pro Bold</vt:lpstr>
      <vt:lpstr>Roboto</vt:lpstr>
      <vt:lpstr>Montserrat</vt:lpstr>
      <vt:lpstr>微软雅黑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实名上网</cp:lastModifiedBy>
  <cp:revision>27</cp:revision>
  <cp:lastPrinted>2019-05-22T14:25:00Z</cp:lastPrinted>
  <dcterms:created xsi:type="dcterms:W3CDTF">2025-06-19T03:40:00Z</dcterms:created>
  <dcterms:modified xsi:type="dcterms:W3CDTF">2025-09-07T06:40:46Z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v1.0_mb_VIQzKM1PuW7mLBq+MkPugA==</vt:lpwstr>
  </property>
  <property fmtid="{D5CDD505-2E9C-101B-9397-08002B2CF9AE}" pid="4" name="ICV">
    <vt:lpwstr>81F1D5673DAE4BC483AAE92784243A53_12</vt:lpwstr>
  </property>
</Properties>
</file>